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81A"/>
    <a:srgbClr val="E87002"/>
    <a:srgbClr val="FDEAE3"/>
    <a:srgbClr val="FACFBE"/>
    <a:srgbClr val="F7AB8D"/>
    <a:srgbClr val="E94D10"/>
    <a:srgbClr val="FFFAEF"/>
    <a:srgbClr val="FFF0CD"/>
    <a:srgbClr val="FEDE98"/>
    <a:srgbClr val="F9A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/resources/calendars-routines-and-daily-schedules-classroom-management-kindergarten-usa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/resources/calendars-routines-and-daily-schedules-classroom-management-kindergarten-usa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31B6BB"/>
                </a:solidFill>
                <a:latin typeface="+mn-lt"/>
              </a:rPr>
              <a:t>July</a:t>
            </a:r>
          </a:p>
        </p:txBody>
      </p:sp>
      <p:cxnSp>
        <p:nvCxnSpPr>
          <p:cNvPr id="14" name="Straight Connector 13"/>
          <p:cNvCxnSpPr>
            <a:stCxn id="18" idx="2"/>
            <a:endCxn id="19" idx="0"/>
          </p:cNvCxnSpPr>
          <p:nvPr/>
        </p:nvCxnSpPr>
        <p:spPr>
          <a:xfrm>
            <a:off x="4572001" y="2266673"/>
            <a:ext cx="0" cy="240259"/>
          </a:xfrm>
          <a:prstGeom prst="line">
            <a:avLst/>
          </a:prstGeom>
          <a:ln w="28575">
            <a:solidFill>
              <a:srgbClr val="31B6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2" idx="2"/>
            <a:endCxn id="23" idx="0"/>
          </p:cNvCxnSpPr>
          <p:nvPr/>
        </p:nvCxnSpPr>
        <p:spPr>
          <a:xfrm>
            <a:off x="4572000" y="5070056"/>
            <a:ext cx="0" cy="240258"/>
          </a:xfrm>
          <a:prstGeom prst="line">
            <a:avLst/>
          </a:prstGeom>
          <a:ln w="28575">
            <a:solidFill>
              <a:srgbClr val="31B6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0" idx="0"/>
          </p:cNvCxnSpPr>
          <p:nvPr/>
        </p:nvCxnSpPr>
        <p:spPr>
          <a:xfrm flipH="1">
            <a:off x="4572000" y="3206842"/>
            <a:ext cx="1" cy="234551"/>
          </a:xfrm>
          <a:prstGeom prst="line">
            <a:avLst/>
          </a:prstGeom>
          <a:ln w="28575">
            <a:solidFill>
              <a:srgbClr val="31B6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0" idx="2"/>
          </p:cNvCxnSpPr>
          <p:nvPr/>
        </p:nvCxnSpPr>
        <p:spPr>
          <a:xfrm>
            <a:off x="4572000" y="4135595"/>
            <a:ext cx="1" cy="240259"/>
          </a:xfrm>
          <a:prstGeom prst="line">
            <a:avLst/>
          </a:prstGeom>
          <a:ln w="28575">
            <a:solidFill>
              <a:srgbClr val="31B6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055370" y="1572471"/>
            <a:ext cx="7033261" cy="694202"/>
          </a:xfrm>
          <a:prstGeom prst="roundRect">
            <a:avLst/>
          </a:prstGeom>
          <a:solidFill>
            <a:srgbClr val="DEF5F6"/>
          </a:solidFill>
          <a:ln w="28575">
            <a:solidFill>
              <a:srgbClr val="31B6BB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July is the seventh month of the year.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55370" y="2506932"/>
            <a:ext cx="7033261" cy="694202"/>
          </a:xfrm>
          <a:prstGeom prst="roundRect">
            <a:avLst/>
          </a:prstGeom>
          <a:solidFill>
            <a:srgbClr val="C3EDEF"/>
          </a:solidFill>
          <a:ln w="28575">
            <a:solidFill>
              <a:srgbClr val="31B6BB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July has 31 days.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55370" y="3441393"/>
            <a:ext cx="7033260" cy="694202"/>
          </a:xfrm>
          <a:prstGeom prst="roundRect">
            <a:avLst/>
          </a:prstGeom>
          <a:solidFill>
            <a:srgbClr val="9EE3E6"/>
          </a:solidFill>
          <a:ln w="28575">
            <a:solidFill>
              <a:srgbClr val="31B6BB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July’s abbreviation is Jul.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55370" y="4375854"/>
            <a:ext cx="7033260" cy="694202"/>
          </a:xfrm>
          <a:prstGeom prst="roundRect">
            <a:avLst/>
          </a:prstGeom>
          <a:solidFill>
            <a:srgbClr val="C3EDEF"/>
          </a:solidFill>
          <a:ln w="28575">
            <a:solidFill>
              <a:srgbClr val="31B6BB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July’s month number is 7.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55370" y="5310314"/>
            <a:ext cx="7033260" cy="694202"/>
          </a:xfrm>
          <a:prstGeom prst="roundRect">
            <a:avLst/>
          </a:prstGeom>
          <a:solidFill>
            <a:srgbClr val="DEF5F6"/>
          </a:solidFill>
          <a:ln w="28575">
            <a:solidFill>
              <a:srgbClr val="31B6BB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The Fourth of July is in July.</a:t>
            </a:r>
          </a:p>
        </p:txBody>
      </p:sp>
    </p:spTree>
    <p:extLst>
      <p:ext uri="{BB962C8B-B14F-4D97-AF65-F5344CB8AC3E}">
        <p14:creationId xmlns:p14="http://schemas.microsoft.com/office/powerpoint/2010/main" val="194967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B4793"/>
                </a:solidFill>
                <a:latin typeface="+mn-lt"/>
              </a:rPr>
              <a:t>August</a:t>
            </a:r>
          </a:p>
        </p:txBody>
      </p:sp>
      <p:cxnSp>
        <p:nvCxnSpPr>
          <p:cNvPr id="24" name="Straight Connector 23"/>
          <p:cNvCxnSpPr>
            <a:stCxn id="28" idx="2"/>
            <a:endCxn id="29" idx="0"/>
          </p:cNvCxnSpPr>
          <p:nvPr/>
        </p:nvCxnSpPr>
        <p:spPr>
          <a:xfrm>
            <a:off x="4572001" y="2266673"/>
            <a:ext cx="0" cy="240259"/>
          </a:xfrm>
          <a:prstGeom prst="line">
            <a:avLst/>
          </a:prstGeom>
          <a:ln w="28575">
            <a:solidFill>
              <a:srgbClr val="CB47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1" idx="2"/>
            <a:endCxn id="32" idx="0"/>
          </p:cNvCxnSpPr>
          <p:nvPr/>
        </p:nvCxnSpPr>
        <p:spPr>
          <a:xfrm>
            <a:off x="4572000" y="5070056"/>
            <a:ext cx="0" cy="240258"/>
          </a:xfrm>
          <a:prstGeom prst="line">
            <a:avLst/>
          </a:prstGeom>
          <a:ln w="28575">
            <a:solidFill>
              <a:srgbClr val="CB47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9" idx="2"/>
          </p:cNvCxnSpPr>
          <p:nvPr/>
        </p:nvCxnSpPr>
        <p:spPr>
          <a:xfrm>
            <a:off x="4572001" y="3201134"/>
            <a:ext cx="0" cy="227559"/>
          </a:xfrm>
          <a:prstGeom prst="line">
            <a:avLst/>
          </a:prstGeom>
          <a:ln w="28575">
            <a:solidFill>
              <a:srgbClr val="CB47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572000" y="4147653"/>
            <a:ext cx="1" cy="221851"/>
          </a:xfrm>
          <a:prstGeom prst="line">
            <a:avLst/>
          </a:prstGeom>
          <a:ln w="28575">
            <a:solidFill>
              <a:srgbClr val="CB47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055370" y="1572471"/>
            <a:ext cx="7033261" cy="694202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CB4793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August is the eighth month of the year.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55370" y="2506932"/>
            <a:ext cx="7033261" cy="694202"/>
          </a:xfrm>
          <a:prstGeom prst="roundRect">
            <a:avLst/>
          </a:prstGeom>
          <a:solidFill>
            <a:srgbClr val="FAECF4"/>
          </a:solidFill>
          <a:ln w="28575">
            <a:solidFill>
              <a:srgbClr val="CB4793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August has 31 days.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55370" y="3441393"/>
            <a:ext cx="7033260" cy="694202"/>
          </a:xfrm>
          <a:prstGeom prst="roundRect">
            <a:avLst/>
          </a:prstGeom>
          <a:solidFill>
            <a:srgbClr val="F1CBE1"/>
          </a:solidFill>
          <a:ln w="28575">
            <a:solidFill>
              <a:srgbClr val="CB4793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August’s abbreviation is Aug.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55370" y="4375854"/>
            <a:ext cx="7033260" cy="694202"/>
          </a:xfrm>
          <a:prstGeom prst="roundRect">
            <a:avLst/>
          </a:prstGeom>
          <a:solidFill>
            <a:srgbClr val="FAECF4"/>
          </a:solidFill>
          <a:ln w="28575">
            <a:solidFill>
              <a:srgbClr val="CB4793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August’s month number is 8.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55370" y="5310314"/>
            <a:ext cx="7033260" cy="694202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CB4793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August is the last summer month. </a:t>
            </a:r>
          </a:p>
        </p:txBody>
      </p:sp>
    </p:spTree>
    <p:extLst>
      <p:ext uri="{BB962C8B-B14F-4D97-AF65-F5344CB8AC3E}">
        <p14:creationId xmlns:p14="http://schemas.microsoft.com/office/powerpoint/2010/main" val="49856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63186A"/>
                </a:solidFill>
                <a:latin typeface="+mn-lt"/>
              </a:rPr>
              <a:t>September</a:t>
            </a:r>
          </a:p>
        </p:txBody>
      </p:sp>
      <p:cxnSp>
        <p:nvCxnSpPr>
          <p:cNvPr id="24" name="Straight Connector 23"/>
          <p:cNvCxnSpPr>
            <a:stCxn id="28" idx="2"/>
            <a:endCxn id="29" idx="0"/>
          </p:cNvCxnSpPr>
          <p:nvPr/>
        </p:nvCxnSpPr>
        <p:spPr>
          <a:xfrm>
            <a:off x="4572001" y="2266673"/>
            <a:ext cx="0" cy="240259"/>
          </a:xfrm>
          <a:prstGeom prst="line">
            <a:avLst/>
          </a:prstGeom>
          <a:ln w="28575">
            <a:solidFill>
              <a:srgbClr val="631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1" idx="2"/>
            <a:endCxn id="32" idx="0"/>
          </p:cNvCxnSpPr>
          <p:nvPr/>
        </p:nvCxnSpPr>
        <p:spPr>
          <a:xfrm>
            <a:off x="4572000" y="5070056"/>
            <a:ext cx="0" cy="240258"/>
          </a:xfrm>
          <a:prstGeom prst="line">
            <a:avLst/>
          </a:prstGeom>
          <a:ln w="28575">
            <a:solidFill>
              <a:srgbClr val="631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30" idx="0"/>
          </p:cNvCxnSpPr>
          <p:nvPr/>
        </p:nvCxnSpPr>
        <p:spPr>
          <a:xfrm flipH="1">
            <a:off x="4572000" y="3213192"/>
            <a:ext cx="1" cy="228201"/>
          </a:xfrm>
          <a:prstGeom prst="line">
            <a:avLst/>
          </a:prstGeom>
          <a:ln w="28575">
            <a:solidFill>
              <a:srgbClr val="631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1" idx="0"/>
          </p:cNvCxnSpPr>
          <p:nvPr/>
        </p:nvCxnSpPr>
        <p:spPr>
          <a:xfrm flipH="1">
            <a:off x="4572000" y="4141303"/>
            <a:ext cx="1" cy="234551"/>
          </a:xfrm>
          <a:prstGeom prst="line">
            <a:avLst/>
          </a:prstGeom>
          <a:ln w="28575">
            <a:solidFill>
              <a:srgbClr val="631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055370" y="1572471"/>
            <a:ext cx="7033261" cy="694202"/>
          </a:xfrm>
          <a:prstGeom prst="roundRect">
            <a:avLst/>
          </a:prstGeom>
          <a:solidFill>
            <a:srgbClr val="FBF2FC"/>
          </a:solidFill>
          <a:ln w="28575">
            <a:solidFill>
              <a:srgbClr val="63186A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September is the ninth month of the year.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55370" y="2506932"/>
            <a:ext cx="7033261" cy="694202"/>
          </a:xfrm>
          <a:prstGeom prst="roundRect">
            <a:avLst/>
          </a:prstGeom>
          <a:solidFill>
            <a:srgbClr val="F2D3F5"/>
          </a:solidFill>
          <a:ln w="28575">
            <a:solidFill>
              <a:srgbClr val="63186A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September has 30 days.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55370" y="3441393"/>
            <a:ext cx="7033260" cy="694202"/>
          </a:xfrm>
          <a:prstGeom prst="roundRect">
            <a:avLst/>
          </a:prstGeom>
          <a:solidFill>
            <a:srgbClr val="EBBAF0"/>
          </a:solidFill>
          <a:ln w="28575">
            <a:solidFill>
              <a:srgbClr val="63186A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September’s abbreviation is Sep.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55370" y="4375854"/>
            <a:ext cx="7033260" cy="694202"/>
          </a:xfrm>
          <a:prstGeom prst="roundRect">
            <a:avLst/>
          </a:prstGeom>
          <a:solidFill>
            <a:srgbClr val="F2D3F5"/>
          </a:solidFill>
          <a:ln w="28575">
            <a:solidFill>
              <a:srgbClr val="63186A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September’s month number is 9.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55370" y="5310314"/>
            <a:ext cx="7033260" cy="694202"/>
          </a:xfrm>
          <a:prstGeom prst="roundRect">
            <a:avLst/>
          </a:prstGeom>
          <a:solidFill>
            <a:srgbClr val="FBF2FC"/>
          </a:solidFill>
          <a:ln w="28575">
            <a:solidFill>
              <a:srgbClr val="63186A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Many students begin school in September.</a:t>
            </a:r>
          </a:p>
        </p:txBody>
      </p:sp>
    </p:spTree>
    <p:extLst>
      <p:ext uri="{BB962C8B-B14F-4D97-AF65-F5344CB8AC3E}">
        <p14:creationId xmlns:p14="http://schemas.microsoft.com/office/powerpoint/2010/main" val="42351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5658AA"/>
                </a:solidFill>
                <a:latin typeface="+mn-lt"/>
              </a:rPr>
              <a:t>October</a:t>
            </a:r>
          </a:p>
        </p:txBody>
      </p:sp>
      <p:cxnSp>
        <p:nvCxnSpPr>
          <p:cNvPr id="24" name="Straight Connector 23"/>
          <p:cNvCxnSpPr>
            <a:stCxn id="28" idx="2"/>
            <a:endCxn id="29" idx="0"/>
          </p:cNvCxnSpPr>
          <p:nvPr/>
        </p:nvCxnSpPr>
        <p:spPr>
          <a:xfrm>
            <a:off x="4572001" y="2266673"/>
            <a:ext cx="0" cy="240259"/>
          </a:xfrm>
          <a:prstGeom prst="line">
            <a:avLst/>
          </a:prstGeom>
          <a:ln w="28575">
            <a:solidFill>
              <a:srgbClr val="5658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1" idx="2"/>
            <a:endCxn id="32" idx="0"/>
          </p:cNvCxnSpPr>
          <p:nvPr/>
        </p:nvCxnSpPr>
        <p:spPr>
          <a:xfrm>
            <a:off x="4572000" y="5070056"/>
            <a:ext cx="0" cy="240258"/>
          </a:xfrm>
          <a:prstGeom prst="line">
            <a:avLst/>
          </a:prstGeom>
          <a:ln w="28575">
            <a:solidFill>
              <a:srgbClr val="5658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9" idx="2"/>
          </p:cNvCxnSpPr>
          <p:nvPr/>
        </p:nvCxnSpPr>
        <p:spPr>
          <a:xfrm>
            <a:off x="4572001" y="3201134"/>
            <a:ext cx="0" cy="240259"/>
          </a:xfrm>
          <a:prstGeom prst="line">
            <a:avLst/>
          </a:prstGeom>
          <a:ln w="28575">
            <a:solidFill>
              <a:srgbClr val="5658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0" idx="2"/>
          </p:cNvCxnSpPr>
          <p:nvPr/>
        </p:nvCxnSpPr>
        <p:spPr>
          <a:xfrm>
            <a:off x="4572000" y="4135595"/>
            <a:ext cx="1" cy="240259"/>
          </a:xfrm>
          <a:prstGeom prst="line">
            <a:avLst/>
          </a:prstGeom>
          <a:ln w="28575">
            <a:solidFill>
              <a:srgbClr val="5658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055370" y="1572471"/>
            <a:ext cx="7033261" cy="694202"/>
          </a:xfrm>
          <a:prstGeom prst="roundRect">
            <a:avLst/>
          </a:prstGeom>
          <a:solidFill>
            <a:srgbClr val="E0E0F0"/>
          </a:solidFill>
          <a:ln w="28575">
            <a:solidFill>
              <a:srgbClr val="5658AA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October is the tenth month of the year.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55370" y="2506932"/>
            <a:ext cx="7033261" cy="694202"/>
          </a:xfrm>
          <a:prstGeom prst="roundRect">
            <a:avLst/>
          </a:prstGeom>
          <a:solidFill>
            <a:srgbClr val="C7C8E3"/>
          </a:solidFill>
          <a:ln w="28575">
            <a:solidFill>
              <a:srgbClr val="5658AA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October has 31 days.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55370" y="3441393"/>
            <a:ext cx="7033260" cy="694202"/>
          </a:xfrm>
          <a:prstGeom prst="roundRect">
            <a:avLst/>
          </a:prstGeom>
          <a:solidFill>
            <a:srgbClr val="B0B1D8"/>
          </a:solidFill>
          <a:ln w="28575">
            <a:solidFill>
              <a:srgbClr val="5658AA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October’s abbreviation is Oct.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55370" y="4375854"/>
            <a:ext cx="7033260" cy="694202"/>
          </a:xfrm>
          <a:prstGeom prst="roundRect">
            <a:avLst/>
          </a:prstGeom>
          <a:solidFill>
            <a:srgbClr val="C7C8E3"/>
          </a:solidFill>
          <a:ln w="28575">
            <a:solidFill>
              <a:srgbClr val="5658AA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October’s month number is 10.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55370" y="5310314"/>
            <a:ext cx="7033260" cy="694202"/>
          </a:xfrm>
          <a:prstGeom prst="roundRect">
            <a:avLst/>
          </a:prstGeom>
          <a:solidFill>
            <a:srgbClr val="E0E0F0"/>
          </a:solidFill>
          <a:ln w="28575">
            <a:solidFill>
              <a:srgbClr val="5658AA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Halloween is on the last day of October.</a:t>
            </a:r>
          </a:p>
        </p:txBody>
      </p:sp>
    </p:spTree>
    <p:extLst>
      <p:ext uri="{BB962C8B-B14F-4D97-AF65-F5344CB8AC3E}">
        <p14:creationId xmlns:p14="http://schemas.microsoft.com/office/powerpoint/2010/main" val="201370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87BD33"/>
                </a:solidFill>
                <a:latin typeface="+mn-lt"/>
              </a:rPr>
              <a:t>November</a:t>
            </a:r>
          </a:p>
        </p:txBody>
      </p:sp>
      <p:cxnSp>
        <p:nvCxnSpPr>
          <p:cNvPr id="14" name="Straight Connector 13"/>
          <p:cNvCxnSpPr>
            <a:stCxn id="18" idx="2"/>
            <a:endCxn id="19" idx="0"/>
          </p:cNvCxnSpPr>
          <p:nvPr/>
        </p:nvCxnSpPr>
        <p:spPr>
          <a:xfrm>
            <a:off x="4572001" y="2266673"/>
            <a:ext cx="0" cy="240259"/>
          </a:xfrm>
          <a:prstGeom prst="line">
            <a:avLst/>
          </a:prstGeom>
          <a:ln w="28575">
            <a:solidFill>
              <a:srgbClr val="87B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2" idx="2"/>
            <a:endCxn id="23" idx="0"/>
          </p:cNvCxnSpPr>
          <p:nvPr/>
        </p:nvCxnSpPr>
        <p:spPr>
          <a:xfrm>
            <a:off x="4572000" y="5070056"/>
            <a:ext cx="0" cy="240258"/>
          </a:xfrm>
          <a:prstGeom prst="line">
            <a:avLst/>
          </a:prstGeom>
          <a:ln w="28575">
            <a:solidFill>
              <a:srgbClr val="87B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9" idx="2"/>
          </p:cNvCxnSpPr>
          <p:nvPr/>
        </p:nvCxnSpPr>
        <p:spPr>
          <a:xfrm>
            <a:off x="4572001" y="3201134"/>
            <a:ext cx="0" cy="240259"/>
          </a:xfrm>
          <a:prstGeom prst="line">
            <a:avLst/>
          </a:prstGeom>
          <a:ln w="28575">
            <a:solidFill>
              <a:srgbClr val="87B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0" idx="2"/>
          </p:cNvCxnSpPr>
          <p:nvPr/>
        </p:nvCxnSpPr>
        <p:spPr>
          <a:xfrm>
            <a:off x="4572000" y="4135595"/>
            <a:ext cx="1" cy="240259"/>
          </a:xfrm>
          <a:prstGeom prst="line">
            <a:avLst/>
          </a:prstGeom>
          <a:ln w="28575">
            <a:solidFill>
              <a:srgbClr val="87B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055370" y="1572471"/>
            <a:ext cx="7033261" cy="694202"/>
          </a:xfrm>
          <a:prstGeom prst="roundRect">
            <a:avLst/>
          </a:prstGeom>
          <a:solidFill>
            <a:srgbClr val="EBF5DB"/>
          </a:solidFill>
          <a:ln w="28575">
            <a:solidFill>
              <a:srgbClr val="87BD33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November is the eleventh month of the year.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55370" y="2506932"/>
            <a:ext cx="7033261" cy="694202"/>
          </a:xfrm>
          <a:prstGeom prst="roundRect">
            <a:avLst/>
          </a:prstGeom>
          <a:solidFill>
            <a:srgbClr val="CCE5A3"/>
          </a:solidFill>
          <a:ln w="28575">
            <a:solidFill>
              <a:srgbClr val="87BD33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November has 30 days.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55370" y="3441393"/>
            <a:ext cx="7033260" cy="694202"/>
          </a:xfrm>
          <a:prstGeom prst="roundRect">
            <a:avLst/>
          </a:prstGeom>
          <a:solidFill>
            <a:srgbClr val="AED66C"/>
          </a:solidFill>
          <a:ln w="28575">
            <a:solidFill>
              <a:srgbClr val="87BD33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November’s abbreviation is Nov.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55370" y="4375854"/>
            <a:ext cx="7033260" cy="694202"/>
          </a:xfrm>
          <a:prstGeom prst="roundRect">
            <a:avLst/>
          </a:prstGeom>
          <a:solidFill>
            <a:srgbClr val="CCE5A3"/>
          </a:solidFill>
          <a:ln w="28575">
            <a:solidFill>
              <a:srgbClr val="87BD33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November’s month number is 11.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55370" y="5310314"/>
            <a:ext cx="7033260" cy="694202"/>
          </a:xfrm>
          <a:prstGeom prst="roundRect">
            <a:avLst/>
          </a:prstGeom>
          <a:solidFill>
            <a:srgbClr val="EBF5DB"/>
          </a:solidFill>
          <a:ln w="28575">
            <a:solidFill>
              <a:srgbClr val="87BD33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Thanksgiving is in November.</a:t>
            </a:r>
          </a:p>
        </p:txBody>
      </p:sp>
    </p:spTree>
    <p:extLst>
      <p:ext uri="{BB962C8B-B14F-4D97-AF65-F5344CB8AC3E}">
        <p14:creationId xmlns:p14="http://schemas.microsoft.com/office/powerpoint/2010/main" val="325252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E42721"/>
                </a:solidFill>
                <a:latin typeface="+mn-lt"/>
              </a:rPr>
              <a:t>December</a:t>
            </a:r>
          </a:p>
        </p:txBody>
      </p:sp>
      <p:cxnSp>
        <p:nvCxnSpPr>
          <p:cNvPr id="4" name="Straight Connector 3"/>
          <p:cNvCxnSpPr>
            <a:stCxn id="9" idx="2"/>
            <a:endCxn id="10" idx="0"/>
          </p:cNvCxnSpPr>
          <p:nvPr/>
        </p:nvCxnSpPr>
        <p:spPr>
          <a:xfrm>
            <a:off x="4572001" y="2243813"/>
            <a:ext cx="0" cy="183889"/>
          </a:xfrm>
          <a:prstGeom prst="line">
            <a:avLst/>
          </a:prstGeom>
          <a:ln w="28575">
            <a:solidFill>
              <a:srgbClr val="E427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2" idx="2"/>
            <a:endCxn id="13" idx="0"/>
          </p:cNvCxnSpPr>
          <p:nvPr/>
        </p:nvCxnSpPr>
        <p:spPr>
          <a:xfrm>
            <a:off x="4572000" y="4878086"/>
            <a:ext cx="0" cy="183889"/>
          </a:xfrm>
          <a:prstGeom prst="line">
            <a:avLst/>
          </a:prstGeom>
          <a:ln w="28575">
            <a:solidFill>
              <a:srgbClr val="E427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0" idx="2"/>
            <a:endCxn id="11" idx="0"/>
          </p:cNvCxnSpPr>
          <p:nvPr/>
        </p:nvCxnSpPr>
        <p:spPr>
          <a:xfrm flipH="1">
            <a:off x="4572000" y="3121904"/>
            <a:ext cx="1" cy="183889"/>
          </a:xfrm>
          <a:prstGeom prst="line">
            <a:avLst/>
          </a:prstGeom>
          <a:ln w="28575">
            <a:solidFill>
              <a:srgbClr val="E427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1" idx="2"/>
            <a:endCxn id="12" idx="0"/>
          </p:cNvCxnSpPr>
          <p:nvPr/>
        </p:nvCxnSpPr>
        <p:spPr>
          <a:xfrm>
            <a:off x="4572000" y="3999995"/>
            <a:ext cx="0" cy="183889"/>
          </a:xfrm>
          <a:prstGeom prst="line">
            <a:avLst/>
          </a:prstGeom>
          <a:ln w="28575">
            <a:solidFill>
              <a:srgbClr val="E427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055370" y="1549611"/>
            <a:ext cx="7033261" cy="694202"/>
          </a:xfrm>
          <a:prstGeom prst="roundRect">
            <a:avLst/>
          </a:prstGeom>
          <a:solidFill>
            <a:srgbClr val="F7C0BF"/>
          </a:solidFill>
          <a:ln w="28575">
            <a:solidFill>
              <a:srgbClr val="E4272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December is twelfth and last month of the year.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55370" y="2427702"/>
            <a:ext cx="7033261" cy="694202"/>
          </a:xfrm>
          <a:prstGeom prst="roundRect">
            <a:avLst/>
          </a:prstGeom>
          <a:solidFill>
            <a:srgbClr val="F3A19F"/>
          </a:solidFill>
          <a:ln w="28575">
            <a:solidFill>
              <a:srgbClr val="E4272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December has 31 days.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55370" y="3305793"/>
            <a:ext cx="7033260" cy="694202"/>
          </a:xfrm>
          <a:prstGeom prst="roundRect">
            <a:avLst/>
          </a:prstGeom>
          <a:solidFill>
            <a:srgbClr val="F08E8C"/>
          </a:solidFill>
          <a:ln w="28575">
            <a:solidFill>
              <a:srgbClr val="E4272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December’s abbreviation is Dec.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55370" y="4183884"/>
            <a:ext cx="7033260" cy="694202"/>
          </a:xfrm>
          <a:prstGeom prst="roundRect">
            <a:avLst/>
          </a:prstGeom>
          <a:solidFill>
            <a:srgbClr val="F3A19F"/>
          </a:solidFill>
          <a:ln w="28575">
            <a:solidFill>
              <a:srgbClr val="E4272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December’s month number is 12.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55370" y="5061975"/>
            <a:ext cx="7033260" cy="1184549"/>
          </a:xfrm>
          <a:prstGeom prst="roundRect">
            <a:avLst/>
          </a:prstGeom>
          <a:solidFill>
            <a:srgbClr val="F7C0BF"/>
          </a:solidFill>
          <a:ln w="28575">
            <a:solidFill>
              <a:srgbClr val="E4272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Many holidays are in December including Hanukkah, Christmas, and </a:t>
            </a:r>
            <a:r>
              <a:rPr lang="en-GB" sz="2400" dirty="0" err="1"/>
              <a:t>Kwanzaa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42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D881A"/>
                </a:solidFill>
                <a:latin typeface="+mn-lt"/>
              </a:rPr>
              <a:t>Months of the Year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19606"/>
            <a:ext cx="7632700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dirty="0"/>
              <a:t>Each year has 365 or 366 days. These days are grouped into months.</a:t>
            </a:r>
          </a:p>
          <a:p>
            <a:pPr algn="ctr">
              <a:lnSpc>
                <a:spcPct val="120000"/>
              </a:lnSpc>
            </a:pPr>
            <a:r>
              <a:rPr lang="en-GB" dirty="0"/>
              <a:t>There are 12 months in a year.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18" y="2592198"/>
            <a:ext cx="4821091" cy="3408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D881A"/>
                </a:solidFill>
                <a:latin typeface="+mn-lt"/>
              </a:rPr>
              <a:t>Months of the Year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19165"/>
            <a:ext cx="7632700" cy="3070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dirty="0"/>
              <a:t>Each month has 28, 29, 30, or 31 days.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67" y="2030135"/>
            <a:ext cx="5817867" cy="4112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39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E94D10"/>
                </a:solidFill>
                <a:latin typeface="+mn-lt"/>
              </a:rPr>
              <a:t>January</a:t>
            </a:r>
          </a:p>
        </p:txBody>
      </p:sp>
      <p:cxnSp>
        <p:nvCxnSpPr>
          <p:cNvPr id="31" name="Straight Connector 30"/>
          <p:cNvCxnSpPr>
            <a:stCxn id="35" idx="2"/>
            <a:endCxn id="36" idx="0"/>
          </p:cNvCxnSpPr>
          <p:nvPr/>
        </p:nvCxnSpPr>
        <p:spPr>
          <a:xfrm>
            <a:off x="4572001" y="2304131"/>
            <a:ext cx="0" cy="202801"/>
          </a:xfrm>
          <a:prstGeom prst="line">
            <a:avLst/>
          </a:prstGeom>
          <a:ln w="28575">
            <a:solidFill>
              <a:srgbClr val="E94D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8" idx="2"/>
          </p:cNvCxnSpPr>
          <p:nvPr/>
        </p:nvCxnSpPr>
        <p:spPr>
          <a:xfrm>
            <a:off x="4572000" y="5107514"/>
            <a:ext cx="1" cy="301491"/>
          </a:xfrm>
          <a:prstGeom prst="line">
            <a:avLst/>
          </a:prstGeom>
          <a:ln w="28575">
            <a:solidFill>
              <a:srgbClr val="E94D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72001" y="3238592"/>
            <a:ext cx="0" cy="202801"/>
          </a:xfrm>
          <a:prstGeom prst="line">
            <a:avLst/>
          </a:prstGeom>
          <a:ln w="28575">
            <a:solidFill>
              <a:srgbClr val="E94D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72001" y="4173053"/>
            <a:ext cx="0" cy="202801"/>
          </a:xfrm>
          <a:prstGeom prst="line">
            <a:avLst/>
          </a:prstGeom>
          <a:ln w="28575">
            <a:solidFill>
              <a:srgbClr val="E94D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055370" y="1572471"/>
            <a:ext cx="7033261" cy="731660"/>
          </a:xfrm>
          <a:prstGeom prst="roundRect">
            <a:avLst/>
          </a:prstGeom>
          <a:solidFill>
            <a:srgbClr val="FDEAE3"/>
          </a:solidFill>
          <a:ln w="28575">
            <a:solidFill>
              <a:srgbClr val="E94D10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January is the first month of the year.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55370" y="2506932"/>
            <a:ext cx="7033261" cy="731660"/>
          </a:xfrm>
          <a:prstGeom prst="roundRect">
            <a:avLst/>
          </a:prstGeom>
          <a:solidFill>
            <a:srgbClr val="FACFBE"/>
          </a:solidFill>
          <a:ln w="28575">
            <a:solidFill>
              <a:srgbClr val="E94D10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January begins on New Year’s Day.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055370" y="3441393"/>
            <a:ext cx="7033260" cy="731660"/>
          </a:xfrm>
          <a:prstGeom prst="roundRect">
            <a:avLst/>
          </a:prstGeom>
          <a:solidFill>
            <a:srgbClr val="F7AB8D"/>
          </a:solidFill>
          <a:ln w="28575">
            <a:solidFill>
              <a:srgbClr val="E94D10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January has 31 days.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55370" y="4375854"/>
            <a:ext cx="7033260" cy="731660"/>
          </a:xfrm>
          <a:prstGeom prst="roundRect">
            <a:avLst/>
          </a:prstGeom>
          <a:solidFill>
            <a:srgbClr val="FACFBE"/>
          </a:solidFill>
          <a:ln w="28575">
            <a:solidFill>
              <a:srgbClr val="E94D10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January’s abbreviation is Jan.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55370" y="5310314"/>
            <a:ext cx="7033260" cy="731660"/>
          </a:xfrm>
          <a:prstGeom prst="roundRect">
            <a:avLst/>
          </a:prstGeom>
          <a:solidFill>
            <a:srgbClr val="FDEAE3"/>
          </a:solidFill>
          <a:ln w="28575">
            <a:solidFill>
              <a:srgbClr val="E94D10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January’s month number is 1.</a:t>
            </a:r>
          </a:p>
        </p:txBody>
      </p:sp>
    </p:spTree>
    <p:extLst>
      <p:ext uri="{BB962C8B-B14F-4D97-AF65-F5344CB8AC3E}">
        <p14:creationId xmlns:p14="http://schemas.microsoft.com/office/powerpoint/2010/main" val="23580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9AF02"/>
                </a:solidFill>
                <a:latin typeface="+mn-lt"/>
              </a:rPr>
              <a:t>February</a:t>
            </a:r>
          </a:p>
        </p:txBody>
      </p:sp>
      <p:cxnSp>
        <p:nvCxnSpPr>
          <p:cNvPr id="24" name="Straight Connector 23"/>
          <p:cNvCxnSpPr>
            <a:stCxn id="28" idx="2"/>
          </p:cNvCxnSpPr>
          <p:nvPr/>
        </p:nvCxnSpPr>
        <p:spPr>
          <a:xfrm>
            <a:off x="4572001" y="2266673"/>
            <a:ext cx="0" cy="136074"/>
          </a:xfrm>
          <a:prstGeom prst="line">
            <a:avLst/>
          </a:prstGeom>
          <a:ln w="28575">
            <a:solidFill>
              <a:srgbClr val="F9A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1" idx="2"/>
            <a:endCxn id="32" idx="0"/>
          </p:cNvCxnSpPr>
          <p:nvPr/>
        </p:nvCxnSpPr>
        <p:spPr>
          <a:xfrm>
            <a:off x="4572000" y="5173852"/>
            <a:ext cx="0" cy="136462"/>
          </a:xfrm>
          <a:prstGeom prst="line">
            <a:avLst/>
          </a:prstGeom>
          <a:ln w="28575">
            <a:solidFill>
              <a:srgbClr val="F9A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4" idx="2"/>
          </p:cNvCxnSpPr>
          <p:nvPr/>
        </p:nvCxnSpPr>
        <p:spPr>
          <a:xfrm>
            <a:off x="4572001" y="3570518"/>
            <a:ext cx="0" cy="115854"/>
          </a:xfrm>
          <a:prstGeom prst="line">
            <a:avLst/>
          </a:prstGeom>
          <a:ln w="28575">
            <a:solidFill>
              <a:srgbClr val="F9A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72001" y="4276849"/>
            <a:ext cx="0" cy="202801"/>
          </a:xfrm>
          <a:prstGeom prst="line">
            <a:avLst/>
          </a:prstGeom>
          <a:ln w="28575">
            <a:solidFill>
              <a:srgbClr val="F9A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055370" y="1572471"/>
            <a:ext cx="7033261" cy="694202"/>
          </a:xfrm>
          <a:prstGeom prst="roundRect">
            <a:avLst/>
          </a:prstGeom>
          <a:solidFill>
            <a:srgbClr val="FFFAEF"/>
          </a:solidFill>
          <a:ln w="28575">
            <a:solidFill>
              <a:srgbClr val="F9AF02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February is the second month of the year.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55370" y="4479650"/>
            <a:ext cx="7033260" cy="694202"/>
          </a:xfrm>
          <a:prstGeom prst="roundRect">
            <a:avLst/>
          </a:prstGeom>
          <a:solidFill>
            <a:srgbClr val="FFF0CD"/>
          </a:solidFill>
          <a:ln w="28575">
            <a:solidFill>
              <a:srgbClr val="F9AF02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February’s month number is 2.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55370" y="5310314"/>
            <a:ext cx="7033260" cy="694202"/>
          </a:xfrm>
          <a:prstGeom prst="roundRect">
            <a:avLst/>
          </a:prstGeom>
          <a:solidFill>
            <a:srgbClr val="FFFAEF"/>
          </a:solidFill>
          <a:ln w="28575">
            <a:solidFill>
              <a:srgbClr val="F9AF02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Saint Valentine’s Day is on February 14</a:t>
            </a:r>
            <a:r>
              <a:rPr lang="en-GB" sz="2400" baseline="30000" dirty="0"/>
              <a:t>th</a:t>
            </a:r>
            <a:r>
              <a:rPr lang="en-GB" sz="2400" dirty="0"/>
              <a:t>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55370" y="3673672"/>
            <a:ext cx="7033260" cy="694202"/>
          </a:xfrm>
          <a:prstGeom prst="roundRect">
            <a:avLst/>
          </a:prstGeom>
          <a:solidFill>
            <a:srgbClr val="FEDE98"/>
          </a:solidFill>
          <a:ln w="28575">
            <a:solidFill>
              <a:srgbClr val="F9AF02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February’s abbreviation is Feb.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55370" y="2385969"/>
            <a:ext cx="7033261" cy="1184549"/>
          </a:xfrm>
          <a:prstGeom prst="roundRect">
            <a:avLst/>
          </a:prstGeom>
          <a:solidFill>
            <a:srgbClr val="FFF0CD"/>
          </a:solidFill>
          <a:ln w="28575">
            <a:solidFill>
              <a:srgbClr val="F9AF02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February usually has 28 days. Every four years, in a leap year, it has 29 days.</a:t>
            </a:r>
          </a:p>
        </p:txBody>
      </p:sp>
    </p:spTree>
    <p:extLst>
      <p:ext uri="{BB962C8B-B14F-4D97-AF65-F5344CB8AC3E}">
        <p14:creationId xmlns:p14="http://schemas.microsoft.com/office/powerpoint/2010/main" val="107436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63F"/>
                </a:solidFill>
                <a:latin typeface="+mn-lt"/>
              </a:rPr>
              <a:t>March</a:t>
            </a:r>
          </a:p>
        </p:txBody>
      </p:sp>
      <p:cxnSp>
        <p:nvCxnSpPr>
          <p:cNvPr id="24" name="Straight Connector 23"/>
          <p:cNvCxnSpPr>
            <a:stCxn id="28" idx="2"/>
            <a:endCxn id="29" idx="0"/>
          </p:cNvCxnSpPr>
          <p:nvPr/>
        </p:nvCxnSpPr>
        <p:spPr>
          <a:xfrm>
            <a:off x="4572001" y="2266673"/>
            <a:ext cx="0" cy="240259"/>
          </a:xfrm>
          <a:prstGeom prst="line">
            <a:avLst/>
          </a:prstGeom>
          <a:ln w="28575">
            <a:solidFill>
              <a:srgbClr val="009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2" idx="0"/>
          </p:cNvCxnSpPr>
          <p:nvPr/>
        </p:nvCxnSpPr>
        <p:spPr>
          <a:xfrm>
            <a:off x="4572000" y="5039576"/>
            <a:ext cx="0" cy="270738"/>
          </a:xfrm>
          <a:prstGeom prst="line">
            <a:avLst/>
          </a:prstGeom>
          <a:ln w="28575">
            <a:solidFill>
              <a:srgbClr val="009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30" idx="0"/>
          </p:cNvCxnSpPr>
          <p:nvPr/>
        </p:nvCxnSpPr>
        <p:spPr>
          <a:xfrm flipH="1">
            <a:off x="4572000" y="3208112"/>
            <a:ext cx="1" cy="233281"/>
          </a:xfrm>
          <a:prstGeom prst="line">
            <a:avLst/>
          </a:prstGeom>
          <a:ln w="28575">
            <a:solidFill>
              <a:srgbClr val="009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0" idx="2"/>
          </p:cNvCxnSpPr>
          <p:nvPr/>
        </p:nvCxnSpPr>
        <p:spPr>
          <a:xfrm>
            <a:off x="4572000" y="4135595"/>
            <a:ext cx="1" cy="240259"/>
          </a:xfrm>
          <a:prstGeom prst="line">
            <a:avLst/>
          </a:prstGeom>
          <a:ln w="28575">
            <a:solidFill>
              <a:srgbClr val="009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055370" y="1572471"/>
            <a:ext cx="7033261" cy="694202"/>
          </a:xfrm>
          <a:prstGeom prst="roundRect">
            <a:avLst/>
          </a:prstGeom>
          <a:solidFill>
            <a:srgbClr val="DCF0E1"/>
          </a:solidFill>
          <a:ln w="28575">
            <a:solidFill>
              <a:srgbClr val="00963F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March is the third month of the year.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55370" y="2506932"/>
            <a:ext cx="7033261" cy="694202"/>
          </a:xfrm>
          <a:prstGeom prst="roundRect">
            <a:avLst/>
          </a:prstGeom>
          <a:solidFill>
            <a:srgbClr val="AFDBBB"/>
          </a:solidFill>
          <a:ln w="28575">
            <a:solidFill>
              <a:srgbClr val="00963F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March has 31 days.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55370" y="3441393"/>
            <a:ext cx="7033260" cy="694202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00963F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March’s abbreviation is Mar.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55370" y="4375854"/>
            <a:ext cx="7033260" cy="694202"/>
          </a:xfrm>
          <a:prstGeom prst="roundRect">
            <a:avLst/>
          </a:prstGeom>
          <a:solidFill>
            <a:srgbClr val="AFDBBB"/>
          </a:solidFill>
          <a:ln w="28575">
            <a:solidFill>
              <a:srgbClr val="00963F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March’s month number is 3.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55370" y="5310314"/>
            <a:ext cx="7033260" cy="694202"/>
          </a:xfrm>
          <a:prstGeom prst="roundRect">
            <a:avLst/>
          </a:prstGeom>
          <a:solidFill>
            <a:srgbClr val="DCF0E1"/>
          </a:solidFill>
          <a:ln w="28575">
            <a:solidFill>
              <a:srgbClr val="00963F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Saint Patrick’s Day is on March 17</a:t>
            </a:r>
            <a:r>
              <a:rPr lang="en-GB" sz="2400" baseline="30000" dirty="0"/>
              <a:t>th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6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6C9C72"/>
                </a:solidFill>
                <a:latin typeface="+mn-lt"/>
              </a:rPr>
              <a:t>April</a:t>
            </a:r>
          </a:p>
        </p:txBody>
      </p:sp>
      <p:cxnSp>
        <p:nvCxnSpPr>
          <p:cNvPr id="24" name="Straight Connector 23"/>
          <p:cNvCxnSpPr>
            <a:stCxn id="28" idx="2"/>
            <a:endCxn id="29" idx="0"/>
          </p:cNvCxnSpPr>
          <p:nvPr/>
        </p:nvCxnSpPr>
        <p:spPr>
          <a:xfrm>
            <a:off x="4572001" y="2266673"/>
            <a:ext cx="0" cy="240259"/>
          </a:xfrm>
          <a:prstGeom prst="line">
            <a:avLst/>
          </a:prstGeom>
          <a:ln w="28575">
            <a:solidFill>
              <a:srgbClr val="6C9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1" idx="2"/>
            <a:endCxn id="32" idx="0"/>
          </p:cNvCxnSpPr>
          <p:nvPr/>
        </p:nvCxnSpPr>
        <p:spPr>
          <a:xfrm>
            <a:off x="4572000" y="5070056"/>
            <a:ext cx="0" cy="240258"/>
          </a:xfrm>
          <a:prstGeom prst="line">
            <a:avLst/>
          </a:prstGeom>
          <a:ln w="28575">
            <a:solidFill>
              <a:srgbClr val="6C9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30" idx="0"/>
          </p:cNvCxnSpPr>
          <p:nvPr/>
        </p:nvCxnSpPr>
        <p:spPr>
          <a:xfrm flipH="1">
            <a:off x="4572000" y="3210014"/>
            <a:ext cx="1" cy="231379"/>
          </a:xfrm>
          <a:prstGeom prst="line">
            <a:avLst/>
          </a:prstGeom>
          <a:ln w="28575">
            <a:solidFill>
              <a:srgbClr val="6C9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1" idx="0"/>
          </p:cNvCxnSpPr>
          <p:nvPr/>
        </p:nvCxnSpPr>
        <p:spPr>
          <a:xfrm flipH="1">
            <a:off x="4572000" y="4144475"/>
            <a:ext cx="1" cy="231379"/>
          </a:xfrm>
          <a:prstGeom prst="line">
            <a:avLst/>
          </a:prstGeom>
          <a:ln w="28575">
            <a:solidFill>
              <a:srgbClr val="6C9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055370" y="1572471"/>
            <a:ext cx="7033261" cy="694202"/>
          </a:xfrm>
          <a:prstGeom prst="roundRect">
            <a:avLst/>
          </a:prstGeom>
          <a:solidFill>
            <a:srgbClr val="E3EDE4"/>
          </a:solidFill>
          <a:ln w="28575">
            <a:solidFill>
              <a:srgbClr val="6C9C72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April is the fourth month of the year.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55370" y="2506932"/>
            <a:ext cx="7033261" cy="694202"/>
          </a:xfrm>
          <a:prstGeom prst="roundRect">
            <a:avLst/>
          </a:prstGeom>
          <a:solidFill>
            <a:srgbClr val="CFDFD1"/>
          </a:solidFill>
          <a:ln w="28575">
            <a:solidFill>
              <a:srgbClr val="6C9C72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April has 30 days.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55370" y="3441393"/>
            <a:ext cx="7033260" cy="694202"/>
          </a:xfrm>
          <a:prstGeom prst="roundRect">
            <a:avLst/>
          </a:prstGeom>
          <a:solidFill>
            <a:srgbClr val="BAD0BD"/>
          </a:solidFill>
          <a:ln w="28575">
            <a:solidFill>
              <a:srgbClr val="6C9C72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April’s abbreviation is Apr.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55370" y="4375854"/>
            <a:ext cx="7033260" cy="694202"/>
          </a:xfrm>
          <a:prstGeom prst="roundRect">
            <a:avLst/>
          </a:prstGeom>
          <a:solidFill>
            <a:srgbClr val="CFDFD1"/>
          </a:solidFill>
          <a:ln w="28575">
            <a:solidFill>
              <a:srgbClr val="6C9C72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April’s month number is 4.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55370" y="5310314"/>
            <a:ext cx="7033260" cy="694202"/>
          </a:xfrm>
          <a:prstGeom prst="roundRect">
            <a:avLst/>
          </a:prstGeom>
          <a:solidFill>
            <a:srgbClr val="E3EDE4"/>
          </a:solidFill>
          <a:ln w="28575">
            <a:solidFill>
              <a:srgbClr val="6C9C72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April is during springtime.</a:t>
            </a:r>
          </a:p>
        </p:txBody>
      </p:sp>
    </p:spTree>
    <p:extLst>
      <p:ext uri="{BB962C8B-B14F-4D97-AF65-F5344CB8AC3E}">
        <p14:creationId xmlns:p14="http://schemas.microsoft.com/office/powerpoint/2010/main" val="22525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A8E7"/>
                </a:solidFill>
                <a:latin typeface="+mn-lt"/>
              </a:rPr>
              <a:t>May</a:t>
            </a:r>
          </a:p>
        </p:txBody>
      </p:sp>
      <p:cxnSp>
        <p:nvCxnSpPr>
          <p:cNvPr id="24" name="Straight Connector 23"/>
          <p:cNvCxnSpPr>
            <a:stCxn id="28" idx="2"/>
            <a:endCxn id="29" idx="0"/>
          </p:cNvCxnSpPr>
          <p:nvPr/>
        </p:nvCxnSpPr>
        <p:spPr>
          <a:xfrm>
            <a:off x="4572001" y="2266673"/>
            <a:ext cx="0" cy="240259"/>
          </a:xfrm>
          <a:prstGeom prst="line">
            <a:avLst/>
          </a:prstGeom>
          <a:ln w="28575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2" idx="0"/>
          </p:cNvCxnSpPr>
          <p:nvPr/>
        </p:nvCxnSpPr>
        <p:spPr>
          <a:xfrm>
            <a:off x="4572000" y="5063706"/>
            <a:ext cx="0" cy="246608"/>
          </a:xfrm>
          <a:prstGeom prst="line">
            <a:avLst/>
          </a:prstGeom>
          <a:ln w="28575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72000" y="3200492"/>
            <a:ext cx="1" cy="234551"/>
          </a:xfrm>
          <a:prstGeom prst="line">
            <a:avLst/>
          </a:prstGeom>
          <a:ln w="28575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1" idx="0"/>
          </p:cNvCxnSpPr>
          <p:nvPr/>
        </p:nvCxnSpPr>
        <p:spPr>
          <a:xfrm flipH="1">
            <a:off x="4572000" y="4141303"/>
            <a:ext cx="1" cy="234551"/>
          </a:xfrm>
          <a:prstGeom prst="line">
            <a:avLst/>
          </a:prstGeom>
          <a:ln w="28575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055370" y="1572471"/>
            <a:ext cx="7033261" cy="694202"/>
          </a:xfrm>
          <a:prstGeom prst="roundRect">
            <a:avLst/>
          </a:prstGeom>
          <a:solidFill>
            <a:srgbClr val="E5F8FF"/>
          </a:solidFill>
          <a:ln w="28575">
            <a:solidFill>
              <a:srgbClr val="00A8E7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May is the fifth month of the year.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55370" y="2506932"/>
            <a:ext cx="7033261" cy="694202"/>
          </a:xfrm>
          <a:prstGeom prst="roundRect">
            <a:avLst/>
          </a:prstGeom>
          <a:solidFill>
            <a:srgbClr val="C5F0FF"/>
          </a:solidFill>
          <a:ln w="28575">
            <a:solidFill>
              <a:srgbClr val="00A8E7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May has 31 days.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55370" y="3441393"/>
            <a:ext cx="7033260" cy="694202"/>
          </a:xfrm>
          <a:prstGeom prst="roundRect">
            <a:avLst/>
          </a:prstGeom>
          <a:solidFill>
            <a:srgbClr val="93E3FF"/>
          </a:solidFill>
          <a:ln w="28575">
            <a:solidFill>
              <a:srgbClr val="00A8E7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May’s abbreviation is its own name, May.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55370" y="4375854"/>
            <a:ext cx="7033260" cy="694202"/>
          </a:xfrm>
          <a:prstGeom prst="roundRect">
            <a:avLst/>
          </a:prstGeom>
          <a:solidFill>
            <a:srgbClr val="C5F0FF"/>
          </a:solidFill>
          <a:ln w="28575">
            <a:solidFill>
              <a:srgbClr val="00A8E7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May’s month number is 5.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55370" y="5310314"/>
            <a:ext cx="7033260" cy="694202"/>
          </a:xfrm>
          <a:prstGeom prst="roundRect">
            <a:avLst/>
          </a:prstGeom>
          <a:solidFill>
            <a:srgbClr val="E5F8FF"/>
          </a:solidFill>
          <a:ln w="28575">
            <a:solidFill>
              <a:srgbClr val="00A8E7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Mother’s Day is in May.</a:t>
            </a:r>
          </a:p>
        </p:txBody>
      </p:sp>
    </p:spTree>
    <p:extLst>
      <p:ext uri="{BB962C8B-B14F-4D97-AF65-F5344CB8AC3E}">
        <p14:creationId xmlns:p14="http://schemas.microsoft.com/office/powerpoint/2010/main" val="53883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13E7D"/>
                </a:solidFill>
                <a:latin typeface="+mn-lt"/>
              </a:rPr>
              <a:t>June</a:t>
            </a:r>
          </a:p>
        </p:txBody>
      </p:sp>
      <p:cxnSp>
        <p:nvCxnSpPr>
          <p:cNvPr id="24" name="Straight Connector 23"/>
          <p:cNvCxnSpPr>
            <a:stCxn id="28" idx="2"/>
            <a:endCxn id="29" idx="0"/>
          </p:cNvCxnSpPr>
          <p:nvPr/>
        </p:nvCxnSpPr>
        <p:spPr>
          <a:xfrm>
            <a:off x="4572001" y="2266673"/>
            <a:ext cx="0" cy="240259"/>
          </a:xfrm>
          <a:prstGeom prst="line">
            <a:avLst/>
          </a:prstGeom>
          <a:ln w="28575">
            <a:solidFill>
              <a:srgbClr val="01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1" idx="2"/>
            <a:endCxn id="32" idx="0"/>
          </p:cNvCxnSpPr>
          <p:nvPr/>
        </p:nvCxnSpPr>
        <p:spPr>
          <a:xfrm>
            <a:off x="4572000" y="5070056"/>
            <a:ext cx="0" cy="240258"/>
          </a:xfrm>
          <a:prstGeom prst="line">
            <a:avLst/>
          </a:prstGeom>
          <a:ln w="28575">
            <a:solidFill>
              <a:srgbClr val="01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9" idx="2"/>
          </p:cNvCxnSpPr>
          <p:nvPr/>
        </p:nvCxnSpPr>
        <p:spPr>
          <a:xfrm>
            <a:off x="4572001" y="3201134"/>
            <a:ext cx="0" cy="240259"/>
          </a:xfrm>
          <a:prstGeom prst="line">
            <a:avLst/>
          </a:prstGeom>
          <a:ln w="28575">
            <a:solidFill>
              <a:srgbClr val="01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0" idx="2"/>
          </p:cNvCxnSpPr>
          <p:nvPr/>
        </p:nvCxnSpPr>
        <p:spPr>
          <a:xfrm>
            <a:off x="4572000" y="4135595"/>
            <a:ext cx="1" cy="240259"/>
          </a:xfrm>
          <a:prstGeom prst="line">
            <a:avLst/>
          </a:prstGeom>
          <a:ln w="28575">
            <a:solidFill>
              <a:srgbClr val="013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055370" y="1572471"/>
            <a:ext cx="7033261" cy="694202"/>
          </a:xfrm>
          <a:prstGeom prst="roundRect">
            <a:avLst/>
          </a:prstGeom>
          <a:solidFill>
            <a:srgbClr val="E5F2FF"/>
          </a:solidFill>
          <a:ln w="28575">
            <a:solidFill>
              <a:srgbClr val="013E7D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June is the sixth month of the year.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55370" y="2506932"/>
            <a:ext cx="7033261" cy="694202"/>
          </a:xfrm>
          <a:prstGeom prst="roundRect">
            <a:avLst/>
          </a:prstGeom>
          <a:solidFill>
            <a:srgbClr val="C6E2FE"/>
          </a:solidFill>
          <a:ln w="28575">
            <a:solidFill>
              <a:srgbClr val="013E7D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June has 30 days.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55370" y="3441393"/>
            <a:ext cx="7033260" cy="694202"/>
          </a:xfrm>
          <a:prstGeom prst="roundRect">
            <a:avLst/>
          </a:prstGeom>
          <a:solidFill>
            <a:srgbClr val="A0CFFE"/>
          </a:solidFill>
          <a:ln w="28575">
            <a:solidFill>
              <a:srgbClr val="013E7D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June’s abbreviation is Jun.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55370" y="4375854"/>
            <a:ext cx="7033260" cy="694202"/>
          </a:xfrm>
          <a:prstGeom prst="roundRect">
            <a:avLst/>
          </a:prstGeom>
          <a:solidFill>
            <a:srgbClr val="C6E2FE"/>
          </a:solidFill>
          <a:ln w="28575">
            <a:solidFill>
              <a:srgbClr val="013E7D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June’s month number is 6.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55370" y="5310314"/>
            <a:ext cx="7033260" cy="694202"/>
          </a:xfrm>
          <a:prstGeom prst="roundRect">
            <a:avLst/>
          </a:prstGeom>
          <a:solidFill>
            <a:srgbClr val="E5F2FF"/>
          </a:solidFill>
          <a:ln w="28575">
            <a:solidFill>
              <a:srgbClr val="013E7D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/>
              <a:t>Summer begins in June.</a:t>
            </a:r>
          </a:p>
        </p:txBody>
      </p:sp>
    </p:spTree>
    <p:extLst>
      <p:ext uri="{BB962C8B-B14F-4D97-AF65-F5344CB8AC3E}">
        <p14:creationId xmlns:p14="http://schemas.microsoft.com/office/powerpoint/2010/main" val="278915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217</TotalTime>
  <Words>464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Twinkl</vt:lpstr>
      <vt:lpstr>Office Theme</vt:lpstr>
      <vt:lpstr>PowerPoint Presentation</vt:lpstr>
      <vt:lpstr>Months of the Year</vt:lpstr>
      <vt:lpstr>Months of the Year</vt:lpstr>
      <vt:lpstr>January</vt:lpstr>
      <vt:lpstr>February</vt:lpstr>
      <vt:lpstr>March</vt:lpstr>
      <vt:lpstr>April</vt:lpstr>
      <vt:lpstr>May</vt:lpstr>
      <vt:lpstr>June</vt:lpstr>
      <vt:lpstr>July</vt:lpstr>
      <vt:lpstr>August</vt:lpstr>
      <vt:lpstr>September</vt:lpstr>
      <vt:lpstr>October</vt:lpstr>
      <vt:lpstr>November</vt:lpstr>
      <vt:lpstr>December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Thomas Becker</dc:creator>
  <cp:lastModifiedBy>Willow - Lyng CE VC Primary School</cp:lastModifiedBy>
  <cp:revision>50</cp:revision>
  <dcterms:created xsi:type="dcterms:W3CDTF">2020-02-27T14:30:25Z</dcterms:created>
  <dcterms:modified xsi:type="dcterms:W3CDTF">2021-02-03T08:09:26Z</dcterms:modified>
</cp:coreProperties>
</file>